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4" r:id="rId5"/>
    <p:sldId id="438" r:id="rId6"/>
    <p:sldId id="265" r:id="rId7"/>
    <p:sldId id="261" r:id="rId8"/>
    <p:sldId id="437" r:id="rId9"/>
    <p:sldId id="263" r:id="rId10"/>
    <p:sldId id="440" r:id="rId11"/>
    <p:sldId id="262" r:id="rId12"/>
    <p:sldId id="439" r:id="rId13"/>
    <p:sldId id="436" r:id="rId1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301B821-A1FF-4177-AEE7-76D212191A09}" styleName="Stredný štýl 1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2" autoAdjust="0"/>
    <p:restoredTop sz="94660"/>
  </p:normalViewPr>
  <p:slideViewPr>
    <p:cSldViewPr snapToGrid="0">
      <p:cViewPr varScale="1">
        <p:scale>
          <a:sx n="56" d="100"/>
          <a:sy n="56" d="100"/>
        </p:scale>
        <p:origin x="8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Z-CEPA\Siete%20SR\Zelena%20vacsina\Mytus%2065%20milionov\Fondy-prehlad-MV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Z-CEPA\Siete%20SR\Zelena%20vacsina\Mytus%2065%20milionov\Fondy-prehlad-MVO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Z-CEPA\Siete%20SR\Zelena%20vacsina\Mytus%2065%20milionov\Fondy-prehlad-MV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Z-CEPA\Siete%20SR\Zelena%20vacsina\Mytus%2065%20milionov\Fondy-prehlad-MVO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Z-CEPA\Siete%20SR\Zelena%20vacsina\Mytus%2065%20milionov\Fondy-prehlad-MV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PZ-CEPA\Siete%20SR\Zelena%20vacsina\Mytus%2065%20milionov\Fondy-prehlad-MVO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Grafy!$B$1</c:f>
              <c:strCache>
                <c:ptCount val="1"/>
                <c:pt idx="0">
                  <c:v>Celková alokácia 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A3B-44A8-8975-198104C6F9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A3B-44A8-8975-198104C6F98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A3B-44A8-8975-198104C6F98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EA3B-44A8-8975-198104C6F98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EA3B-44A8-8975-198104C6F983}"/>
              </c:ext>
            </c:extLst>
          </c:dPt>
          <c:dLbls>
            <c:dLbl>
              <c:idx val="0"/>
              <c:layout>
                <c:manualLayout>
                  <c:x val="3.229166666666667E-2"/>
                  <c:y val="6.82508730121221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1CC27B6-8805-4E57-BBB6-55716ADB20F4}" type="CATEGORYNAME">
                      <a:rPr lang="en-US" sz="2000"/>
                      <a:pPr>
                        <a:defRPr/>
                      </a:pPr>
                      <a:t>[NÁZOV KATEGÓRIE]</a:t>
                    </a:fld>
                    <a:r>
                      <a:rPr lang="en-US" baseline="0" dirty="0"/>
                      <a:t>
</a:t>
                    </a:r>
                    <a:fld id="{CC1AB16D-419E-44EC-9B79-A851F164D63A}" type="PERCENTAGE">
                      <a:rPr lang="en-US" sz="2000" baseline="0"/>
                      <a:pPr>
                        <a:defRPr/>
                      </a:pPr>
                      <a:t>[PERCENTO]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A3B-44A8-8975-198104C6F983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D99F292C-EE04-4F76-BF2F-F2934E63EBC5}" type="CATEGORYNAME">
                      <a:rPr lang="en-US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[NÁZOV KATEGÓRIE]</a:t>
                    </a:fld>
                    <a:r>
                      <a:rPr lang="en-US" sz="2000" baseline="0" dirty="0"/>
                      <a:t>
</a:t>
                    </a:r>
                    <a:fld id="{D6419BF4-77B7-4BCD-A69A-882D03411A62}" type="PERCENTAGE">
                      <a:rPr lang="en-US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[PERCENTO]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A3B-44A8-8975-198104C6F983}"/>
                </c:ext>
              </c:extLst>
            </c:dLbl>
            <c:dLbl>
              <c:idx val="2"/>
              <c:layout>
                <c:manualLayout>
                  <c:x val="-8.6458333333333359E-2"/>
                  <c:y val="0.1468253947711937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6C62639-40AE-4C61-85B6-0E6FE10DF0A0}" type="CATEGORYNAME">
                      <a:rPr lang="fr-FR" sz="200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[NÁZOV KATEGÓRIE]</a:t>
                    </a:fld>
                    <a:r>
                      <a:rPr lang="fr-FR" baseline="0" dirty="0"/>
                      <a:t>
</a:t>
                    </a:r>
                    <a:fld id="{926C1BBF-6F8D-46E6-A221-CAB2B5F5142B}" type="PERCENTAGE">
                      <a:rPr lang="fr-FR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[PERCENTO]</a:t>
                    </a:fld>
                    <a:endParaRPr lang="fr-FR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A3B-44A8-8975-198104C6F983}"/>
                </c:ext>
              </c:extLst>
            </c:dLbl>
            <c:dLbl>
              <c:idx val="3"/>
              <c:layout>
                <c:manualLayout>
                  <c:x val="-0.1437500000000000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E376AD0-921E-4609-B511-7D418F3F5945}" type="CATEGORYNAME">
                      <a:rPr lang="en-US" sz="2000" b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[NÁZOV KATEGÓRIE]</a:t>
                    </a:fld>
                    <a:r>
                      <a:rPr lang="en-US" baseline="0" dirty="0"/>
                      <a:t>
</a:t>
                    </a:r>
                    <a:fld id="{672E822E-D999-4E79-9207-21631ED532AC}" type="PERCENTAGE">
                      <a:rPr lang="en-US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[PERCENTO]</a:t>
                    </a:fld>
                    <a:endParaRPr lang="en-US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A3B-44A8-8975-198104C6F983}"/>
                </c:ext>
              </c:extLst>
            </c:dLbl>
            <c:dLbl>
              <c:idx val="4"/>
              <c:layout>
                <c:manualLayout>
                  <c:x val="0.34583333333333333"/>
                  <c:y val="1.8398336309891211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D7D8351-39CC-4316-A735-7314DCDA2D3A}" type="CATEGORYNAME">
                      <a:rPr lang="en-US" sz="2000" b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[NÁZOV KATEGÓRIE]</a:t>
                    </a:fld>
                    <a:r>
                      <a:rPr lang="en-US" sz="2000" baseline="0" dirty="0"/>
                      <a:t>
</a:t>
                    </a:r>
                    <a:fld id="{B94FF27C-F4DF-4CF5-A4A1-21BA81CD340E}" type="PERCENTAGE">
                      <a:rPr lang="en-US" sz="2000" baseline="0"/>
                      <a:pPr>
                        <a:defRPr>
                          <a:solidFill>
                            <a:schemeClr val="accent1"/>
                          </a:solidFill>
                        </a:defRPr>
                      </a:pPr>
                      <a:t>[PERCENTO]</a:t>
                    </a:fld>
                    <a:endParaRPr lang="en-US" sz="20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A3B-44A8-8975-198104C6F983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Grafy!$A$2:$A$6</c:f>
              <c:strCache>
                <c:ptCount val="5"/>
                <c:pt idx="0">
                  <c:v>Operačný program Kvalita životného prostredia (EŠIF)</c:v>
                </c:pt>
                <c:pt idx="1">
                  <c:v>Plán obnovy a odolnosti: Zelená ekonomika</c:v>
                </c:pt>
                <c:pt idx="2">
                  <c:v>Envirofond (za roky 2017-2022)</c:v>
                </c:pt>
                <c:pt idx="3">
                  <c:v>Projekty LIFE (2014-2020)</c:v>
                </c:pt>
                <c:pt idx="4">
                  <c:v> SK Klíma (Nórsky finančný mechanizmus + Finančný mechanizmus EHP + Štátny rozpočet SR)</c:v>
                </c:pt>
              </c:strCache>
            </c:strRef>
          </c:cat>
          <c:val>
            <c:numRef>
              <c:f>Grafy!$B$2:$B$6</c:f>
              <c:numCache>
                <c:formatCode>#\ ##0\ "€"</c:formatCode>
                <c:ptCount val="5"/>
                <c:pt idx="0">
                  <c:v>2832531290</c:v>
                </c:pt>
                <c:pt idx="1">
                  <c:v>2103000000</c:v>
                </c:pt>
                <c:pt idx="2">
                  <c:v>644259388</c:v>
                </c:pt>
                <c:pt idx="3">
                  <c:v>68643826.829999998</c:v>
                </c:pt>
                <c:pt idx="4">
                  <c:v>23960000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A3B-44A8-8975-198104C6F98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Grafy!$A$5</c:f>
              <c:strCache>
                <c:ptCount val="1"/>
                <c:pt idx="0">
                  <c:v>Projekty LIFE (2014-2020)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Grafy!$B$1:$C$1</c:f>
              <c:strCache>
                <c:ptCount val="2"/>
                <c:pt idx="0">
                  <c:v>Celková alokácia </c:v>
                </c:pt>
                <c:pt idx="1">
                  <c:v>Podpora pre MVO</c:v>
                </c:pt>
              </c:strCache>
            </c:strRef>
          </c:cat>
          <c:val>
            <c:numRef>
              <c:f>Grafy!$B$5:$C$5</c:f>
              <c:numCache>
                <c:formatCode>#\ ##0\ "€"</c:formatCode>
                <c:ptCount val="2"/>
                <c:pt idx="0">
                  <c:v>68643826.829999998</c:v>
                </c:pt>
                <c:pt idx="1">
                  <c:v>36240652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2B-4FFF-8709-545A60F1EF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5502240"/>
        <c:axId val="557792000"/>
      </c:barChart>
      <c:catAx>
        <c:axId val="105502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57792000"/>
        <c:crosses val="autoZero"/>
        <c:auto val="1"/>
        <c:lblAlgn val="ctr"/>
        <c:lblOffset val="100"/>
        <c:noMultiLvlLbl val="0"/>
      </c:catAx>
      <c:valAx>
        <c:axId val="557792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550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Grafy!$A$6</c:f>
              <c:strCache>
                <c:ptCount val="1"/>
                <c:pt idx="0">
                  <c:v> SK Klíma (Nórsky finančný mechanizmus + Finančný mechanizmus EHP + Štátny rozpočet SR)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Grafy!$B$1:$C$1</c:f>
              <c:strCache>
                <c:ptCount val="2"/>
                <c:pt idx="0">
                  <c:v>Celková alokácia </c:v>
                </c:pt>
                <c:pt idx="1">
                  <c:v>Podpora pre MVO</c:v>
                </c:pt>
              </c:strCache>
            </c:strRef>
          </c:cat>
          <c:val>
            <c:numRef>
              <c:f>Grafy!$B$6:$C$6</c:f>
              <c:numCache>
                <c:formatCode>#\ ##0\ "€"</c:formatCode>
                <c:ptCount val="2"/>
                <c:pt idx="0">
                  <c:v>23960000</c:v>
                </c:pt>
                <c:pt idx="1">
                  <c:v>1312602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34-49EB-A452-FF7DCE881F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04375279"/>
        <c:axId val="504371919"/>
      </c:barChart>
      <c:catAx>
        <c:axId val="5043752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04371919"/>
        <c:crosses val="autoZero"/>
        <c:auto val="1"/>
        <c:lblAlgn val="ctr"/>
        <c:lblOffset val="100"/>
        <c:noMultiLvlLbl val="0"/>
      </c:catAx>
      <c:valAx>
        <c:axId val="5043719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5043752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Grafy!$A$2</c:f>
              <c:strCache>
                <c:ptCount val="1"/>
                <c:pt idx="0">
                  <c:v>Operačný program Kvalita životného prostredia (EŠIF)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Grafy!$B$1:$C$1</c:f>
              <c:strCache>
                <c:ptCount val="2"/>
                <c:pt idx="0">
                  <c:v>Celková alokácia </c:v>
                </c:pt>
                <c:pt idx="1">
                  <c:v>Podpora pre MVO</c:v>
                </c:pt>
              </c:strCache>
            </c:strRef>
          </c:cat>
          <c:val>
            <c:numRef>
              <c:f>Grafy!$B$2:$C$2</c:f>
              <c:numCache>
                <c:formatCode>#\ ##0\ "€"</c:formatCode>
                <c:ptCount val="2"/>
                <c:pt idx="0">
                  <c:v>2832531290</c:v>
                </c:pt>
                <c:pt idx="1">
                  <c:v>10286058.65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7F-4689-A851-2255889451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727007"/>
        <c:axId val="626727487"/>
      </c:barChart>
      <c:catAx>
        <c:axId val="62672700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26727487"/>
        <c:crosses val="autoZero"/>
        <c:auto val="1"/>
        <c:lblAlgn val="ctr"/>
        <c:lblOffset val="100"/>
        <c:noMultiLvlLbl val="0"/>
      </c:catAx>
      <c:valAx>
        <c:axId val="6267274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2672700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Grafy!$A$4</c:f>
              <c:strCache>
                <c:ptCount val="1"/>
                <c:pt idx="0">
                  <c:v>Envirofond (za roky 2017-2022)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Grafy!$B$1:$C$1</c:f>
              <c:strCache>
                <c:ptCount val="2"/>
                <c:pt idx="0">
                  <c:v>Celková alokácia </c:v>
                </c:pt>
                <c:pt idx="1">
                  <c:v>Podpora pre MVO</c:v>
                </c:pt>
              </c:strCache>
            </c:strRef>
          </c:cat>
          <c:val>
            <c:numRef>
              <c:f>Grafy!$B$4:$C$4</c:f>
              <c:numCache>
                <c:formatCode>#\ ##0\ "€"</c:formatCode>
                <c:ptCount val="2"/>
                <c:pt idx="0">
                  <c:v>644259388</c:v>
                </c:pt>
                <c:pt idx="1">
                  <c:v>2152775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25-4DDF-9D61-D229DB0FFC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26726527"/>
        <c:axId val="105499840"/>
      </c:barChart>
      <c:catAx>
        <c:axId val="6267265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105499840"/>
        <c:crosses val="autoZero"/>
        <c:auto val="1"/>
        <c:lblAlgn val="ctr"/>
        <c:lblOffset val="100"/>
        <c:noMultiLvlLbl val="0"/>
      </c:catAx>
      <c:valAx>
        <c:axId val="10549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267265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Grafy!$A$3</c:f>
              <c:strCache>
                <c:ptCount val="1"/>
                <c:pt idx="0">
                  <c:v>Plán obnovy a odolnosti: Zelená ekonomika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Grafy!$B$1:$C$1</c:f>
              <c:strCache>
                <c:ptCount val="2"/>
                <c:pt idx="0">
                  <c:v>Celková alokácia </c:v>
                </c:pt>
                <c:pt idx="1">
                  <c:v>Podpora pre MVO</c:v>
                </c:pt>
              </c:strCache>
            </c:strRef>
          </c:cat>
          <c:val>
            <c:numRef>
              <c:f>Grafy!$B$3:$C$3</c:f>
              <c:numCache>
                <c:formatCode>#\ ##0\ "€"</c:formatCode>
                <c:ptCount val="2"/>
                <c:pt idx="0">
                  <c:v>2103000000</c:v>
                </c:pt>
                <c:pt idx="1">
                  <c:v>3239246.97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71-43EF-AF72-4459AE5F97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2987023"/>
        <c:axId val="632985583"/>
      </c:barChart>
      <c:catAx>
        <c:axId val="63298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32985583"/>
        <c:crosses val="autoZero"/>
        <c:auto val="1"/>
        <c:lblAlgn val="ctr"/>
        <c:lblOffset val="100"/>
        <c:noMultiLvlLbl val="0"/>
      </c:catAx>
      <c:valAx>
        <c:axId val="6329855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\ &quot;€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k-SK"/>
          </a:p>
        </c:txPr>
        <c:crossAx val="63298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k-SK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9DDF92-FE72-47BC-A9BF-5960D4072DA7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8382E-0492-471E-8690-AD8F4B11653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874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48382E-0492-471E-8690-AD8F4B116532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80364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FAAD62-E9D4-36F3-0163-CB7AFB7949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C127C8B-7068-6114-E800-264E50D86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8EF127B-4A61-4101-1AB7-23B10468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C6EE5D1-BE7A-EF1D-2AF2-F3DB14163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EE215C3-7CFD-4B6B-D3D7-A24EC7DEC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2111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7A573-4249-350E-0EBA-0371E565C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887475B2-E225-C6DE-293D-1743021730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49319AE-8C11-5D47-8101-0FDA7760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2952E63-56A9-190A-C2F6-A147B8764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38CFFB0E-881D-1E1E-3E97-A1308B965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186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EAE93BEA-2116-095D-61F3-0CFA94A74E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DAA5BF46-1CCB-C278-FDF2-D06120524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F7CAF0B-5DC3-AC09-62A8-06962DEC9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07F928E-49FF-BC42-9363-71C16206B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113A173-50F4-9538-1197-36F3E1E90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66534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8DE114D-AFBF-480C-9BBC-E8A9BFC0D430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L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0727D3-FF76-2D43-9E3A-AD75E20ED5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8585" y="6321660"/>
            <a:ext cx="1700785" cy="365125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1200" dirty="0" err="1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bankwatch.org</a:t>
            </a:r>
            <a:endParaRPr lang="en-US" sz="1200" dirty="0">
              <a:solidFill>
                <a:srgbClr val="0E5C5D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AF9F6E5D-7A66-964D-BD37-F0D4F59593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54710" y="1555134"/>
            <a:ext cx="3754560" cy="52705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3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3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3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3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pl-PL" dirty="0" err="1"/>
              <a:t>Thank</a:t>
            </a:r>
            <a:r>
              <a:rPr lang="pl-PL" dirty="0"/>
              <a:t> </a:t>
            </a:r>
            <a:r>
              <a:rPr lang="pl-PL" dirty="0" err="1"/>
              <a:t>you</a:t>
            </a:r>
            <a:r>
              <a:rPr lang="pl-PL" dirty="0"/>
              <a:t>!</a:t>
            </a:r>
            <a:endParaRPr lang="en-PL" dirty="0"/>
          </a:p>
        </p:txBody>
      </p:sp>
      <p:sp>
        <p:nvSpPr>
          <p:cNvPr id="18" name="Picture Placeholder 1">
            <a:extLst>
              <a:ext uri="{FF2B5EF4-FFF2-40B4-BE49-F238E27FC236}">
                <a16:creationId xmlns:a16="http://schemas.microsoft.com/office/drawing/2014/main" id="{780F32DD-6394-D04C-A795-DCAF3E90A24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019040" y="1526468"/>
            <a:ext cx="1601874" cy="1601874"/>
          </a:xfrm>
          <a:prstGeom prst="rect">
            <a:avLst/>
          </a:prstGeom>
          <a:solidFill>
            <a:srgbClr val="0E5C5D"/>
          </a:solidFill>
        </p:spPr>
        <p:txBody>
          <a:bodyPr/>
          <a:lstStyle/>
          <a:p>
            <a:r>
              <a:rPr lang="cs-CZ"/>
              <a:t>Kliknutím na ikonu přidáte obrázek.</a:t>
            </a:r>
            <a:endParaRPr lang="en-PL" dirty="0"/>
          </a:p>
        </p:txBody>
      </p:sp>
      <p:sp>
        <p:nvSpPr>
          <p:cNvPr id="29" name="Text Placeholder 18">
            <a:extLst>
              <a:ext uri="{FF2B5EF4-FFF2-40B4-BE49-F238E27FC236}">
                <a16:creationId xmlns:a16="http://schemas.microsoft.com/office/drawing/2014/main" id="{418B58B2-0AD5-364B-8B76-0C99BD215A8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30684" y="1551542"/>
            <a:ext cx="2457547" cy="4492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 b="0" i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 dirty="0"/>
              <a:t>Name</a:t>
            </a:r>
            <a:endParaRPr lang="en-PL" dirty="0"/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16D5A26A-FDC7-7A46-AE4F-9BB0CF4A780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0684" y="2059637"/>
            <a:ext cx="2457547" cy="4492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0" i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 lvl="0"/>
            <a:r>
              <a:rPr lang="en-GB" dirty="0"/>
              <a:t>Position</a:t>
            </a:r>
            <a:endParaRPr lang="en-PL" dirty="0"/>
          </a:p>
        </p:txBody>
      </p:sp>
      <p:sp>
        <p:nvSpPr>
          <p:cNvPr id="15" name="Text Placeholder 18">
            <a:extLst>
              <a:ext uri="{FF2B5EF4-FFF2-40B4-BE49-F238E27FC236}">
                <a16:creationId xmlns:a16="http://schemas.microsoft.com/office/drawing/2014/main" id="{AFEA71AE-81F5-A144-9808-3317EF4D4D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259982" y="2986822"/>
            <a:ext cx="2457547" cy="3491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0" i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@</a:t>
            </a:r>
            <a:r>
              <a:rPr lang="en-US" sz="1400" dirty="0" err="1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CEEBankwatch</a:t>
            </a:r>
            <a:endParaRPr lang="en-US" sz="1400" dirty="0">
              <a:solidFill>
                <a:srgbClr val="0E5C5D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A3A0FA57-C3DB-E146-98BA-0C6E5118AAC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59982" y="3351757"/>
            <a:ext cx="2457547" cy="3491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0" i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@</a:t>
            </a:r>
            <a:r>
              <a:rPr lang="en-US" sz="1400" dirty="0" err="1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CEEBankwatch</a:t>
            </a:r>
            <a:endParaRPr lang="en-US" sz="1400" dirty="0">
              <a:solidFill>
                <a:srgbClr val="0E5C5D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D2531393-2C99-2641-AFD6-E444C6116D4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59982" y="2626876"/>
            <a:ext cx="2457547" cy="3491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0" i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e-mail</a:t>
            </a:r>
          </a:p>
        </p:txBody>
      </p: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C645CD26-08C1-493A-B5FC-19980365940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59981" y="3700892"/>
            <a:ext cx="2457547" cy="34913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="0" i="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1pPr>
            <a:lvl2pPr marL="4572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2pPr>
            <a:lvl3pPr marL="9144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3pPr>
            <a:lvl4pPr marL="13716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4pPr>
            <a:lvl5pPr marL="1828800" indent="0">
              <a:buFontTx/>
              <a:buNone/>
              <a:defRPr sz="1800" b="0" i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defRPr>
            </a:lvl5pPr>
          </a:lstStyle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CEE Bankwatch Network</a:t>
            </a:r>
          </a:p>
        </p:txBody>
      </p:sp>
    </p:spTree>
    <p:extLst>
      <p:ext uri="{BB962C8B-B14F-4D97-AF65-F5344CB8AC3E}">
        <p14:creationId xmlns:p14="http://schemas.microsoft.com/office/powerpoint/2010/main" val="2623374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147138-DC50-F2CB-D206-4614C24F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4101460-08B3-EB0D-41B6-7E4CC731E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6E00D9B-EA0D-7588-CD85-D9EBCF53A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03A1379-2125-0EB0-AA1C-23AE7039D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961F8B4-AEC6-CCF7-CDF6-98D7AC6D4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520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55E529-E660-FD97-46BC-6569AEAF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F3E19F0-14F4-793E-E5F6-AC07B33E2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6B4777B-0125-2891-6EEA-AA1B97D33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C4E2442-D9A0-BF94-6C00-35E8DAF73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A99CFE3-B99E-AF34-8C8A-BB6B06AEB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954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C66C3-BFFD-9A8B-607B-F03162E43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BA3EFAE-F56C-CD1F-EDFA-453C956251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D6C0DF18-9962-CA50-2C6A-AB728330A3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98F354D-7EAF-093F-0C3F-70652C551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C18A110-BAFD-74A1-21B6-60B3002A2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4ABD000-3D05-F58B-B230-3C8B27EE8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93448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774BA-FCCE-5418-5F52-9C0F6B719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E8B7100-C850-F1B2-AE4C-F5DD7FF3C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6AE19EB3-5CD4-32D0-3BD2-DA757F4E41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D3CE6BD-0905-7758-AA94-5F3A1EB906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FFDE38E3-DF6A-CF36-64FD-6734E1CD5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BD7A46DD-6312-F434-7D5A-EB9C6F45D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C9390ECA-D46E-1D4E-FB39-863F1C715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202C5CE2-45FF-C519-4E14-A74B7DE4F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488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899BD6-C2D5-4F9B-5A20-5919FF908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50140828-B613-B8FC-968C-8417208967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88EB9A17-AC3B-42FC-1CBD-7E0069D8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B1731E0-2D9C-C41E-3D70-FB721AE6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35661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053B5007-B48B-B91A-A11F-7F1C4024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12BFC69-031F-5937-5FD4-F7AD8A2F9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2036C38-03AD-B395-046C-9B622E34F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3962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CAA00-494C-E815-388D-9A68C838A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F9CFB8-2B1D-54BA-481A-CE8F83DE7F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AF26532-FFE1-0F55-5E8C-ADC28318C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FD52016B-1F3C-74BA-487F-2DF26756D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4D3E3FCA-4159-C2FF-1904-B7E64404A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490E901-2A96-1AE8-C79C-DEE57CE6B5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72511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44F85-2B3C-011A-5A70-79E775DD5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84D0848-2CE3-77E3-A81B-DEB6A39CDA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91D6923-B494-30FA-ACE8-CAA19D691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3AC5089D-DA20-26BB-10A7-4B7A2E370D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954277FF-6186-8826-D01A-883F60E3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6B669B4-E6B5-4802-1E40-DA4663A32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988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10905D5-44DE-9738-F989-1C735D9DF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B633A7-F5A4-6E48-A418-B9A3B0FE5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30CC789D-CAD1-C8B2-C7F7-829F5D4DC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A334898-7FDD-4F8C-B2B0-422BD467917F}" type="datetimeFigureOut">
              <a:rPr lang="sk-SK" smtClean="0"/>
              <a:t>17. 1. 2025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5EB3656-4172-21DD-C1EF-65D542D602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F7FB8D9-93DF-DBDC-AC42-46D39C575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294B921-8495-45D7-8F6F-648F9ECF657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7451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drzatelne.sk/" TargetMode="External"/><Relationship Id="rId13" Type="http://schemas.openxmlformats.org/officeDocument/2006/relationships/hyperlink" Target="https://envirofond.sk/" TargetMode="External"/><Relationship Id="rId18" Type="http://schemas.openxmlformats.org/officeDocument/2006/relationships/image" Target="../media/image4.png"/><Relationship Id="rId3" Type="http://schemas.openxmlformats.org/officeDocument/2006/relationships/hyperlink" Target="https://www.facebook.com/ceebankwatch/" TargetMode="External"/><Relationship Id="rId7" Type="http://schemas.openxmlformats.org/officeDocument/2006/relationships/image" Target="../media/image2.png"/><Relationship Id="rId12" Type="http://schemas.openxmlformats.org/officeDocument/2006/relationships/hyperlink" Target="https://www.crz.gov.sk/" TargetMode="External"/><Relationship Id="rId17" Type="http://schemas.openxmlformats.org/officeDocument/2006/relationships/image" Target="../media/image3.jpg"/><Relationship Id="rId2" Type="http://schemas.openxmlformats.org/officeDocument/2006/relationships/hyperlink" Target="https://www.facebook.com/PZCepa" TargetMode="External"/><Relationship Id="rId16" Type="http://schemas.openxmlformats.org/officeDocument/2006/relationships/hyperlink" Target="https://www.minzp.sk/life-2014-2020/podporene-projekty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ttps://www.linkedin.com/company/priateliazemecepa/" TargetMode="External"/><Relationship Id="rId11" Type="http://schemas.openxmlformats.org/officeDocument/2006/relationships/hyperlink" Target="https://www.planobnovy.sk/" TargetMode="External"/><Relationship Id="rId5" Type="http://schemas.openxmlformats.org/officeDocument/2006/relationships/image" Target="../media/image1.png"/><Relationship Id="rId15" Type="http://schemas.openxmlformats.org/officeDocument/2006/relationships/hyperlink" Target="https://www.eeagrants.sk/" TargetMode="External"/><Relationship Id="rId10" Type="http://schemas.openxmlformats.org/officeDocument/2006/relationships/hyperlink" Target="https://cepa.priateliazeme.sk/" TargetMode="External"/><Relationship Id="rId4" Type="http://schemas.openxmlformats.org/officeDocument/2006/relationships/hyperlink" Target="mailto:melichar@priateliazeme.sk" TargetMode="External"/><Relationship Id="rId9" Type="http://schemas.openxmlformats.org/officeDocument/2006/relationships/hyperlink" Target="http://www.zivotpouhli.sk/" TargetMode="External"/><Relationship Id="rId14" Type="http://schemas.openxmlformats.org/officeDocument/2006/relationships/hyperlink" Target="https://www.op-kzp.s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50A8A2-50ED-804C-BF76-EC776D6E18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Fondy EÚ </a:t>
            </a:r>
            <a:br>
              <a:rPr lang="sk-SK" dirty="0"/>
            </a:br>
            <a:r>
              <a:rPr lang="sk-SK" dirty="0"/>
              <a:t>a podpora pre MVO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5CD8D9-184D-4B93-09B4-A9CC11064A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Prehľad financovania pre mimovládne neziskové organizácie</a:t>
            </a:r>
          </a:p>
          <a:p>
            <a:endParaRPr lang="sk-SK" sz="2000" dirty="0"/>
          </a:p>
          <a:p>
            <a:r>
              <a:rPr lang="sk-SK" sz="2000" dirty="0"/>
              <a:t>Juraj Melichár, Priatelia Zeme-CEPA </a:t>
            </a:r>
            <a:br>
              <a:rPr lang="sk-SK" sz="2000" dirty="0"/>
            </a:br>
            <a:r>
              <a:rPr lang="sk-SK" sz="2000" dirty="0"/>
              <a:t>v spolupráci s Klimatickou koalíciou 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75961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465EE7-8ADB-BBAF-6D81-C2C2DF3D3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Envirofond</a:t>
            </a:r>
            <a:r>
              <a:rPr lang="en-US" sz="3600" dirty="0"/>
              <a:t> (za </a:t>
            </a:r>
            <a:r>
              <a:rPr lang="en-US" sz="3600" dirty="0" err="1"/>
              <a:t>roky</a:t>
            </a:r>
            <a:r>
              <a:rPr lang="en-US" sz="3600" dirty="0"/>
              <a:t> 2017-202</a:t>
            </a:r>
            <a:r>
              <a:rPr lang="sk-SK" sz="3600" dirty="0"/>
              <a:t>3</a:t>
            </a:r>
            <a:r>
              <a:rPr lang="en-US" sz="3600" dirty="0"/>
              <a:t>)</a:t>
            </a:r>
            <a:br>
              <a:rPr lang="sk-SK" sz="3600" dirty="0"/>
            </a:br>
            <a:r>
              <a:rPr lang="sk-SK" sz="3600" dirty="0"/>
              <a:t>MVO podiel </a:t>
            </a:r>
            <a:r>
              <a:rPr lang="sk-SK" sz="3600" u="none" strike="noStrike" cap="none" spc="0" dirty="0">
                <a:solidFill>
                  <a:schemeClr val="tx1"/>
                </a:solidFill>
                <a:effectLst/>
              </a:rPr>
              <a:t>0,33%</a:t>
            </a:r>
            <a:endParaRPr lang="sk-SK" sz="3600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FDE2D583-271B-89A7-5D6D-3B8EFE2AFC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5876823"/>
              </p:ext>
            </p:extLst>
          </p:nvPr>
        </p:nvGraphicFramePr>
        <p:xfrm>
          <a:off x="950026" y="1876301"/>
          <a:ext cx="9988484" cy="4353051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1561717">
                  <a:extLst>
                    <a:ext uri="{9D8B030D-6E8A-4147-A177-3AD203B41FA5}">
                      <a16:colId xmlns:a16="http://schemas.microsoft.com/office/drawing/2014/main" val="4232397820"/>
                    </a:ext>
                  </a:extLst>
                </a:gridCol>
                <a:gridCol w="2472719">
                  <a:extLst>
                    <a:ext uri="{9D8B030D-6E8A-4147-A177-3AD203B41FA5}">
                      <a16:colId xmlns:a16="http://schemas.microsoft.com/office/drawing/2014/main" val="3773841775"/>
                    </a:ext>
                  </a:extLst>
                </a:gridCol>
                <a:gridCol w="2472719">
                  <a:extLst>
                    <a:ext uri="{9D8B030D-6E8A-4147-A177-3AD203B41FA5}">
                      <a16:colId xmlns:a16="http://schemas.microsoft.com/office/drawing/2014/main" val="74471361"/>
                    </a:ext>
                  </a:extLst>
                </a:gridCol>
                <a:gridCol w="3481329">
                  <a:extLst>
                    <a:ext uri="{9D8B030D-6E8A-4147-A177-3AD203B41FA5}">
                      <a16:colId xmlns:a16="http://schemas.microsoft.com/office/drawing/2014/main" val="1867229933"/>
                    </a:ext>
                  </a:extLst>
                </a:gridCol>
              </a:tblGrid>
              <a:tr h="870611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Rok</a:t>
                      </a:r>
                    </a:p>
                    <a:p>
                      <a:pPr algn="ct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Príjmy </a:t>
                      </a:r>
                    </a:p>
                    <a:p>
                      <a:pPr algn="ct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Výdavky</a:t>
                      </a:r>
                    </a:p>
                    <a:p>
                      <a:pPr algn="ct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Rozdiel </a:t>
                      </a:r>
                    </a:p>
                    <a:p>
                      <a:pPr algn="ctr" fontAlgn="b"/>
                      <a:r>
                        <a:rPr lang="sk-SK" sz="20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Príjmy - Výdavky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5582517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2017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127 916 000 €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48 446 000 €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  <a:highlight>
                            <a:srgbClr val="FFFF00"/>
                          </a:highlight>
                        </a:rPr>
                        <a:t>79 470 000 €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356150095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2018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262 052 000 €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62 299 340 €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199 752 660 €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8674146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2019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296 302 000 €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121 776 493 €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174 525 507 €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74537335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2020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1 018 605 190 €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101 709 082 €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  <a:highlight>
                            <a:srgbClr val="FFFF00"/>
                          </a:highlight>
                        </a:rPr>
                        <a:t>916 896 108 €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11948629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2021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338 652 689 €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83 511 956 €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255 140 733 €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61828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>
                          <a:effectLst/>
                        </a:rPr>
                        <a:t>2022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512 152 547 €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226 516 517 €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285 636 030 €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60108380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u="none" strike="noStrike" dirty="0">
                          <a:effectLst/>
                        </a:rPr>
                        <a:t>2023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584 230 958 €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289 262 142 €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294 968 816 €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35040121"/>
                  </a:ext>
                </a:extLst>
              </a:tr>
              <a:tr h="435305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Priemer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448 558 769 €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133 360 219 €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  <a:highlight>
                            <a:srgbClr val="FFFF00"/>
                          </a:highlight>
                        </a:rPr>
                        <a:t>315 198 551 €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1333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99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0974C3-16E6-FEFC-1C04-FA0AFF153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/>
              <a:t>Plán obnovy a odolnosti: Zelená ekonomika </a:t>
            </a:r>
            <a:br>
              <a:rPr lang="sk-SK" sz="3600" dirty="0"/>
            </a:br>
            <a:r>
              <a:rPr lang="sk-SK" sz="3600" dirty="0"/>
              <a:t>MVO podiel 0,15%</a:t>
            </a:r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EE2C3BB-AC58-6D77-AF1E-77FBED42E7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5122324"/>
              </p:ext>
            </p:extLst>
          </p:nvPr>
        </p:nvGraphicFramePr>
        <p:xfrm>
          <a:off x="838200" y="1435100"/>
          <a:ext cx="9956800" cy="482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9230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17EFC6-D5BB-1855-EBCE-37E1C6A694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dirty="0"/>
              <a:t>Plán obnovy a odolnosti: Zelená ekonomika </a:t>
            </a:r>
            <a:br>
              <a:rPr lang="sk-SK" sz="3600" dirty="0"/>
            </a:br>
            <a:r>
              <a:rPr lang="sk-SK" sz="3600" dirty="0"/>
              <a:t>MVO podiel 0,15%</a:t>
            </a:r>
          </a:p>
        </p:txBody>
      </p:sp>
      <p:graphicFrame>
        <p:nvGraphicFramePr>
          <p:cNvPr id="6" name="Zástupný objekt pre obsah 5">
            <a:extLst>
              <a:ext uri="{FF2B5EF4-FFF2-40B4-BE49-F238E27FC236}">
                <a16:creationId xmlns:a16="http://schemas.microsoft.com/office/drawing/2014/main" id="{B30FDDD9-2030-9F26-4A0C-86A2B7165D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105724"/>
              </p:ext>
            </p:extLst>
          </p:nvPr>
        </p:nvGraphicFramePr>
        <p:xfrm>
          <a:off x="838200" y="1920240"/>
          <a:ext cx="10515600" cy="3771900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8091254">
                  <a:extLst>
                    <a:ext uri="{9D8B030D-6E8A-4147-A177-3AD203B41FA5}">
                      <a16:colId xmlns:a16="http://schemas.microsoft.com/office/drawing/2014/main" val="2521457872"/>
                    </a:ext>
                  </a:extLst>
                </a:gridCol>
                <a:gridCol w="2424346">
                  <a:extLst>
                    <a:ext uri="{9D8B030D-6E8A-4147-A177-3AD203B41FA5}">
                      <a16:colId xmlns:a16="http://schemas.microsoft.com/office/drawing/2014/main" val="981385491"/>
                    </a:ext>
                  </a:extLst>
                </a:gridCol>
              </a:tblGrid>
              <a:tr h="628650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u="none" strike="noStrike" dirty="0">
                          <a:effectLst/>
                        </a:rPr>
                        <a:t>Obnoviteľné zdroje energie a energetická infraštruktúra  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207 mil.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8525404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Obnova budov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620 mil.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921435875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Udržateľná doprava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>
                          <a:effectLst/>
                        </a:rPr>
                        <a:t>759 mil.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33687412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  <a:highlight>
                            <a:srgbClr val="FF0000"/>
                          </a:highlight>
                        </a:rPr>
                        <a:t>Dekarbonizácia priemyslu  </a:t>
                      </a:r>
                      <a:endParaRPr lang="sk-SK" sz="20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0000"/>
                          </a:highlight>
                        </a:rPr>
                        <a:t>368 mil. €</a:t>
                      </a:r>
                      <a:endParaRPr lang="sk-SK" sz="20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603744080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Adaptácia na zmenu klímy 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149 mil.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97770524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 dirty="0">
                          <a:effectLst/>
                        </a:rPr>
                        <a:t>Spolu: 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 2,103 miliardy 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986165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127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47354E-7883-1F40-9BA6-65260398573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4710" y="1555134"/>
            <a:ext cx="5209776" cy="527050"/>
          </a:xfrm>
        </p:spPr>
        <p:txBody>
          <a:bodyPr/>
          <a:lstStyle/>
          <a:p>
            <a:r>
              <a:rPr lang="sk-SK" sz="2800" dirty="0">
                <a:latin typeface="Arial" panose="020B0604020202020204" pitchFamily="34" charset="0"/>
                <a:cs typeface="Arial" panose="020B0604020202020204" pitchFamily="34" charset="0"/>
              </a:rPr>
              <a:t>Ďakujem. Otázky do diskusie?</a:t>
            </a:r>
            <a:endParaRPr lang="en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7A3F16-3BAF-9C47-8F8E-CF1F4881598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161463" y="1573381"/>
            <a:ext cx="2457547" cy="4492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Juraj Melichár</a:t>
            </a:r>
            <a:endParaRPr lang="en-PL" dirty="0">
              <a:solidFill>
                <a:schemeClr val="tx1"/>
              </a:solidFill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66C171A-B1F5-A240-8DFF-F803D4349C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77339" y="1968392"/>
            <a:ext cx="3641522" cy="449263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Koordinátor </a:t>
            </a:r>
            <a:r>
              <a:rPr lang="cs-CZ" dirty="0" err="1">
                <a:solidFill>
                  <a:schemeClr val="tx1"/>
                </a:solidFill>
              </a:rPr>
              <a:t>pre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energetickú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transformáciu</a:t>
            </a:r>
            <a:endParaRPr lang="en-PL" dirty="0">
              <a:solidFill>
                <a:schemeClr val="tx1"/>
              </a:solidFill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FB45DFD-2912-DE4C-B5BD-D00FAB69222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53247" y="2757984"/>
            <a:ext cx="2457547" cy="349135"/>
          </a:xfrm>
        </p:spPr>
        <p:txBody>
          <a:bodyPr/>
          <a:lstStyle/>
          <a:p>
            <a:r>
              <a:rPr lang="en-PL" dirty="0">
                <a:hlinkClick r:id="rId2"/>
              </a:rPr>
              <a:t>@</a:t>
            </a:r>
            <a:r>
              <a:rPr lang="sk-SK" dirty="0">
                <a:hlinkClick r:id="rId2"/>
              </a:rPr>
              <a:t>PZCEPA</a:t>
            </a:r>
            <a:r>
              <a:rPr lang="sk-SK" dirty="0"/>
              <a:t> </a:t>
            </a:r>
            <a:r>
              <a:rPr lang="en-PL" dirty="0">
                <a:hlinkClick r:id="rId3"/>
              </a:rPr>
              <a:t>@CEEBankwatch</a:t>
            </a:r>
            <a:endParaRPr lang="en-PL" dirty="0"/>
          </a:p>
          <a:p>
            <a:endParaRPr lang="en-PL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BD88652-FFCE-1243-9C06-9BB08B24516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553247" y="2437944"/>
            <a:ext cx="2747505" cy="323398"/>
          </a:xfrm>
        </p:spPr>
        <p:txBody>
          <a:bodyPr/>
          <a:lstStyle/>
          <a:p>
            <a:r>
              <a:rPr lang="sk-SK" dirty="0">
                <a:hlinkClick r:id="rId4"/>
              </a:rPr>
              <a:t>melichar@priateliazeme.sk</a:t>
            </a:r>
            <a:r>
              <a:rPr lang="sk-SK" dirty="0"/>
              <a:t> </a:t>
            </a:r>
            <a:endParaRPr lang="en-PL" dirty="0"/>
          </a:p>
        </p:txBody>
      </p:sp>
      <p:sp>
        <p:nvSpPr>
          <p:cNvPr id="11" name="Freeform 127">
            <a:extLst>
              <a:ext uri="{FF2B5EF4-FFF2-40B4-BE49-F238E27FC236}">
                <a16:creationId xmlns:a16="http://schemas.microsoft.com/office/drawing/2014/main" id="{5E475CBA-1B2F-C84B-89CA-2C36683A499B}"/>
              </a:ext>
            </a:extLst>
          </p:cNvPr>
          <p:cNvSpPr>
            <a:spLocks/>
          </p:cNvSpPr>
          <p:nvPr/>
        </p:nvSpPr>
        <p:spPr bwMode="auto">
          <a:xfrm>
            <a:off x="7291178" y="2786059"/>
            <a:ext cx="214397" cy="216632"/>
          </a:xfrm>
          <a:custGeom>
            <a:avLst/>
            <a:gdLst>
              <a:gd name="T0" fmla="*/ 145 w 145"/>
              <a:gd name="T1" fmla="*/ 118 h 146"/>
              <a:gd name="T2" fmla="*/ 137 w 145"/>
              <a:gd name="T3" fmla="*/ 138 h 146"/>
              <a:gd name="T4" fmla="*/ 118 w 145"/>
              <a:gd name="T5" fmla="*/ 146 h 146"/>
              <a:gd name="T6" fmla="*/ 100 w 145"/>
              <a:gd name="T7" fmla="*/ 146 h 146"/>
              <a:gd name="T8" fmla="*/ 100 w 145"/>
              <a:gd name="T9" fmla="*/ 88 h 146"/>
              <a:gd name="T10" fmla="*/ 119 w 145"/>
              <a:gd name="T11" fmla="*/ 88 h 146"/>
              <a:gd name="T12" fmla="*/ 122 w 145"/>
              <a:gd name="T13" fmla="*/ 67 h 146"/>
              <a:gd name="T14" fmla="*/ 100 w 145"/>
              <a:gd name="T15" fmla="*/ 67 h 146"/>
              <a:gd name="T16" fmla="*/ 100 w 145"/>
              <a:gd name="T17" fmla="*/ 53 h 146"/>
              <a:gd name="T18" fmla="*/ 102 w 145"/>
              <a:gd name="T19" fmla="*/ 46 h 146"/>
              <a:gd name="T20" fmla="*/ 111 w 145"/>
              <a:gd name="T21" fmla="*/ 43 h 146"/>
              <a:gd name="T22" fmla="*/ 124 w 145"/>
              <a:gd name="T23" fmla="*/ 43 h 146"/>
              <a:gd name="T24" fmla="*/ 124 w 145"/>
              <a:gd name="T25" fmla="*/ 23 h 146"/>
              <a:gd name="T26" fmla="*/ 107 w 145"/>
              <a:gd name="T27" fmla="*/ 22 h 146"/>
              <a:gd name="T28" fmla="*/ 86 w 145"/>
              <a:gd name="T29" fmla="*/ 30 h 146"/>
              <a:gd name="T30" fmla="*/ 79 w 145"/>
              <a:gd name="T31" fmla="*/ 51 h 146"/>
              <a:gd name="T32" fmla="*/ 79 w 145"/>
              <a:gd name="T33" fmla="*/ 67 h 146"/>
              <a:gd name="T34" fmla="*/ 57 w 145"/>
              <a:gd name="T35" fmla="*/ 67 h 146"/>
              <a:gd name="T36" fmla="*/ 57 w 145"/>
              <a:gd name="T37" fmla="*/ 88 h 146"/>
              <a:gd name="T38" fmla="*/ 79 w 145"/>
              <a:gd name="T39" fmla="*/ 88 h 146"/>
              <a:gd name="T40" fmla="*/ 79 w 145"/>
              <a:gd name="T41" fmla="*/ 146 h 146"/>
              <a:gd name="T42" fmla="*/ 27 w 145"/>
              <a:gd name="T43" fmla="*/ 146 h 146"/>
              <a:gd name="T44" fmla="*/ 8 w 145"/>
              <a:gd name="T45" fmla="*/ 138 h 146"/>
              <a:gd name="T46" fmla="*/ 0 w 145"/>
              <a:gd name="T47" fmla="*/ 118 h 146"/>
              <a:gd name="T48" fmla="*/ 0 w 145"/>
              <a:gd name="T49" fmla="*/ 28 h 146"/>
              <a:gd name="T50" fmla="*/ 8 w 145"/>
              <a:gd name="T51" fmla="*/ 8 h 146"/>
              <a:gd name="T52" fmla="*/ 27 w 145"/>
              <a:gd name="T53" fmla="*/ 0 h 146"/>
              <a:gd name="T54" fmla="*/ 118 w 145"/>
              <a:gd name="T55" fmla="*/ 0 h 146"/>
              <a:gd name="T56" fmla="*/ 137 w 145"/>
              <a:gd name="T57" fmla="*/ 8 h 146"/>
              <a:gd name="T58" fmla="*/ 145 w 145"/>
              <a:gd name="T59" fmla="*/ 28 h 146"/>
              <a:gd name="T60" fmla="*/ 145 w 145"/>
              <a:gd name="T61" fmla="*/ 118 h 1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145" h="146">
                <a:moveTo>
                  <a:pt x="145" y="118"/>
                </a:moveTo>
                <a:cubicBezTo>
                  <a:pt x="145" y="126"/>
                  <a:pt x="142" y="132"/>
                  <a:pt x="137" y="138"/>
                </a:cubicBezTo>
                <a:cubicBezTo>
                  <a:pt x="132" y="143"/>
                  <a:pt x="125" y="146"/>
                  <a:pt x="118" y="146"/>
                </a:cubicBezTo>
                <a:cubicBezTo>
                  <a:pt x="100" y="146"/>
                  <a:pt x="100" y="146"/>
                  <a:pt x="100" y="146"/>
                </a:cubicBezTo>
                <a:cubicBezTo>
                  <a:pt x="100" y="88"/>
                  <a:pt x="100" y="88"/>
                  <a:pt x="100" y="88"/>
                </a:cubicBezTo>
                <a:cubicBezTo>
                  <a:pt x="119" y="88"/>
                  <a:pt x="119" y="88"/>
                  <a:pt x="119" y="88"/>
                </a:cubicBezTo>
                <a:cubicBezTo>
                  <a:pt x="122" y="67"/>
                  <a:pt x="122" y="67"/>
                  <a:pt x="122" y="67"/>
                </a:cubicBezTo>
                <a:cubicBezTo>
                  <a:pt x="100" y="67"/>
                  <a:pt x="100" y="67"/>
                  <a:pt x="100" y="67"/>
                </a:cubicBezTo>
                <a:cubicBezTo>
                  <a:pt x="100" y="53"/>
                  <a:pt x="100" y="53"/>
                  <a:pt x="100" y="53"/>
                </a:cubicBezTo>
                <a:cubicBezTo>
                  <a:pt x="100" y="50"/>
                  <a:pt x="101" y="47"/>
                  <a:pt x="102" y="46"/>
                </a:cubicBezTo>
                <a:cubicBezTo>
                  <a:pt x="104" y="44"/>
                  <a:pt x="107" y="43"/>
                  <a:pt x="111" y="43"/>
                </a:cubicBezTo>
                <a:cubicBezTo>
                  <a:pt x="124" y="43"/>
                  <a:pt x="124" y="43"/>
                  <a:pt x="124" y="43"/>
                </a:cubicBezTo>
                <a:cubicBezTo>
                  <a:pt x="124" y="23"/>
                  <a:pt x="124" y="23"/>
                  <a:pt x="124" y="23"/>
                </a:cubicBezTo>
                <a:cubicBezTo>
                  <a:pt x="118" y="23"/>
                  <a:pt x="112" y="22"/>
                  <a:pt x="107" y="22"/>
                </a:cubicBezTo>
                <a:cubicBezTo>
                  <a:pt x="98" y="22"/>
                  <a:pt x="91" y="25"/>
                  <a:pt x="86" y="30"/>
                </a:cubicBezTo>
                <a:cubicBezTo>
                  <a:pt x="81" y="35"/>
                  <a:pt x="79" y="42"/>
                  <a:pt x="79" y="51"/>
                </a:cubicBezTo>
                <a:cubicBezTo>
                  <a:pt x="79" y="67"/>
                  <a:pt x="79" y="67"/>
                  <a:pt x="79" y="67"/>
                </a:cubicBezTo>
                <a:cubicBezTo>
                  <a:pt x="57" y="67"/>
                  <a:pt x="57" y="67"/>
                  <a:pt x="57" y="67"/>
                </a:cubicBezTo>
                <a:cubicBezTo>
                  <a:pt x="57" y="88"/>
                  <a:pt x="57" y="88"/>
                  <a:pt x="57" y="88"/>
                </a:cubicBezTo>
                <a:cubicBezTo>
                  <a:pt x="79" y="88"/>
                  <a:pt x="79" y="88"/>
                  <a:pt x="79" y="88"/>
                </a:cubicBezTo>
                <a:cubicBezTo>
                  <a:pt x="79" y="146"/>
                  <a:pt x="79" y="146"/>
                  <a:pt x="79" y="146"/>
                </a:cubicBezTo>
                <a:cubicBezTo>
                  <a:pt x="27" y="146"/>
                  <a:pt x="27" y="146"/>
                  <a:pt x="27" y="146"/>
                </a:cubicBezTo>
                <a:cubicBezTo>
                  <a:pt x="20" y="146"/>
                  <a:pt x="13" y="143"/>
                  <a:pt x="8" y="138"/>
                </a:cubicBezTo>
                <a:cubicBezTo>
                  <a:pt x="3" y="132"/>
                  <a:pt x="0" y="126"/>
                  <a:pt x="0" y="118"/>
                </a:cubicBezTo>
                <a:cubicBezTo>
                  <a:pt x="0" y="28"/>
                  <a:pt x="0" y="28"/>
                  <a:pt x="0" y="28"/>
                </a:cubicBezTo>
                <a:cubicBezTo>
                  <a:pt x="0" y="20"/>
                  <a:pt x="3" y="14"/>
                  <a:pt x="8" y="8"/>
                </a:cubicBezTo>
                <a:cubicBezTo>
                  <a:pt x="13" y="3"/>
                  <a:pt x="20" y="0"/>
                  <a:pt x="27" y="0"/>
                </a:cubicBezTo>
                <a:cubicBezTo>
                  <a:pt x="118" y="0"/>
                  <a:pt x="118" y="0"/>
                  <a:pt x="118" y="0"/>
                </a:cubicBezTo>
                <a:cubicBezTo>
                  <a:pt x="125" y="0"/>
                  <a:pt x="132" y="3"/>
                  <a:pt x="137" y="8"/>
                </a:cubicBezTo>
                <a:cubicBezTo>
                  <a:pt x="142" y="14"/>
                  <a:pt x="145" y="20"/>
                  <a:pt x="145" y="28"/>
                </a:cubicBezTo>
                <a:lnTo>
                  <a:pt x="145" y="11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62CB4A2-617E-1942-8D79-387D794D931D}"/>
              </a:ext>
            </a:extLst>
          </p:cNvPr>
          <p:cNvSpPr/>
          <p:nvPr/>
        </p:nvSpPr>
        <p:spPr>
          <a:xfrm>
            <a:off x="1065751" y="2239464"/>
            <a:ext cx="918665" cy="5694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 descr="Logo, icon&#10;&#10;Description automatically generated">
            <a:extLst>
              <a:ext uri="{FF2B5EF4-FFF2-40B4-BE49-F238E27FC236}">
                <a16:creationId xmlns:a16="http://schemas.microsoft.com/office/drawing/2014/main" id="{E2A70050-CD58-4478-BD52-C212CBFB79A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490" y="3118186"/>
            <a:ext cx="218269" cy="218269"/>
          </a:xfrm>
          <a:prstGeom prst="rect">
            <a:avLst/>
          </a:prstGeom>
        </p:spPr>
      </p:pic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2CA17BD2-BDDF-47DD-97FD-739561121E6E}"/>
              </a:ext>
            </a:extLst>
          </p:cNvPr>
          <p:cNvSpPr txBox="1">
            <a:spLocks/>
          </p:cNvSpPr>
          <p:nvPr/>
        </p:nvSpPr>
        <p:spPr>
          <a:xfrm>
            <a:off x="7553247" y="3107119"/>
            <a:ext cx="2457547" cy="26717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>
                <a:solidFill>
                  <a:schemeClr val="accent3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b="0" i="0" kern="1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b="0" i="0" kern="1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b="0" i="0" kern="1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1800" b="0" i="0" kern="1200">
                <a:solidFill>
                  <a:srgbClr val="0E5C5D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dirty="0">
                <a:hlinkClick r:id="rId6"/>
              </a:rPr>
              <a:t>Priatelia Zeme-CEPA</a:t>
            </a:r>
            <a:endParaRPr lang="en-PL" dirty="0"/>
          </a:p>
        </p:txBody>
      </p:sp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484163D3-8723-40CF-AAE4-25EBEAE16C3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675" y="2462959"/>
            <a:ext cx="215900" cy="21590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7177339" y="3886807"/>
            <a:ext cx="38676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Viac informácií: </a:t>
            </a:r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8"/>
              </a:rPr>
              <a:t>www.udrzatelne.sk</a:t>
            </a:r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</a:t>
            </a:r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9"/>
              </a:rPr>
              <a:t>www.zivotpouhli.sk</a:t>
            </a:r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, </a:t>
            </a:r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hlinkClick r:id="rId10"/>
              </a:rPr>
              <a:t>https://cepa.priateliazeme.sk/</a:t>
            </a:r>
            <a:r>
              <a:rPr lang="sk-SK" sz="14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  </a:t>
            </a:r>
            <a:endParaRPr lang="cs-CZ" sz="1400" dirty="0">
              <a:solidFill>
                <a:srgbClr val="4E5865"/>
              </a:solidFill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22" name="Google Shape;149;p19"/>
          <p:cNvSpPr txBox="1">
            <a:spLocks noGrp="1"/>
          </p:cNvSpPr>
          <p:nvPr>
            <p:ph type="body" idx="4294967295"/>
          </p:nvPr>
        </p:nvSpPr>
        <p:spPr>
          <a:xfrm>
            <a:off x="677798" y="2894375"/>
            <a:ext cx="5763600" cy="1824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Zdroje: 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  <a:hlinkClick r:id="rId11"/>
              </a:rPr>
              <a:t>https://www.planobnovy.sk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, 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  <a:hlinkClick r:id="rId12"/>
              </a:rPr>
              <a:t>https://www.crz.gov.sk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, 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  <a:hlinkClick r:id="rId13"/>
              </a:rPr>
              <a:t>https://envirofond.sk/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, 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  <a:hlinkClick r:id="rId14"/>
              </a:rPr>
              <a:t>https://www.op-kzp.sk/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, 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  <a:hlinkClick r:id="rId15"/>
              </a:rPr>
              <a:t>https://www.eeagrants.sk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,  </a:t>
            </a:r>
            <a:b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</a:b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  <a:hlinkClick r:id="rId16"/>
              </a:rPr>
              <a:t>https://www.minzp.sk/life-2014-2020/podporene-projekty.html</a:t>
            </a: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sk-SK" sz="1200" b="1" dirty="0">
              <a:solidFill>
                <a:srgbClr val="4E5865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sk-SK" sz="1200" b="1" i="0" u="none" strike="noStrike" cap="none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sk-SK" sz="1200" b="0" i="0" u="none" strike="noStrike" cap="none" dirty="0">
              <a:solidFill>
                <a:srgbClr val="4E5865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ource Sans Pro"/>
              <a:sym typeface="Source Sans Pro"/>
            </a:endParaRPr>
          </a:p>
          <a:p>
            <a:pPr marL="0" indent="0">
              <a:spcBef>
                <a:spcPts val="0"/>
              </a:spcBef>
              <a:buClr>
                <a:schemeClr val="dk1"/>
              </a:buClr>
              <a:buSzPts val="1800"/>
              <a:buNone/>
            </a:pP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Občianske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združenie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Priatelia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Zeme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–CEPA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ďakuje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za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finančnú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podporu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od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Európskej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únie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a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Európskej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klimatickej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nadácie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. Za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obsah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sk-SK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tejto prezentácie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zodpoved</a:t>
            </a:r>
            <a:r>
              <a:rPr lang="sk-SK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á Klimatická koalícia a Priatelia Zeme-CEPA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. V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žiadnom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prípade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nereprezentujú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oficiálne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stanovisko</a:t>
            </a:r>
            <a:r>
              <a:rPr lang="sk-SK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Európskej únie, CINEA ani iných 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 </a:t>
            </a:r>
            <a:r>
              <a:rPr lang="en-GB" sz="1200" dirty="0" err="1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donorov</a:t>
            </a:r>
            <a:r>
              <a:rPr lang="en-GB" sz="1200" dirty="0">
                <a:solidFill>
                  <a:srgbClr val="4E5865"/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Source Sans Pro"/>
                <a:sym typeface="Source Sans Pro"/>
              </a:rPr>
              <a:t>. 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sk-SK" sz="1200" b="0" i="0" u="none" strike="noStrike" cap="none" dirty="0">
              <a:solidFill>
                <a:srgbClr val="4E5865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ource Sans Pro"/>
              <a:sym typeface="Source Sans Pro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sk-SK" sz="1200" dirty="0">
              <a:solidFill>
                <a:srgbClr val="4E5865"/>
              </a:solidFill>
              <a:latin typeface="Source Sans Pro" panose="020B0503030403020204" pitchFamily="34" charset="0"/>
              <a:ea typeface="Source Sans Pro" panose="020B0503030403020204" pitchFamily="34" charset="0"/>
              <a:cs typeface="Source Sans Pro"/>
              <a:sym typeface="Source Sans Pro"/>
            </a:endParaRPr>
          </a:p>
        </p:txBody>
      </p:sp>
      <p:pic>
        <p:nvPicPr>
          <p:cNvPr id="19" name="Google Shape;152;p19"/>
          <p:cNvPicPr preferRelativeResize="0"/>
          <p:nvPr/>
        </p:nvPicPr>
        <p:blipFill rotWithShape="1">
          <a:blip r:embed="rId17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54710" y="5006129"/>
            <a:ext cx="1453279" cy="105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Obrázok 3" descr="Obrázok, na ktorom je text, vizitka, snímka obrazovky, písmo&#10;&#10;Automaticky generovaný popis">
            <a:extLst>
              <a:ext uri="{FF2B5EF4-FFF2-40B4-BE49-F238E27FC236}">
                <a16:creationId xmlns:a16="http://schemas.microsoft.com/office/drawing/2014/main" id="{39F41EB3-AF9F-F077-D04C-D734C7ECF75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0240" y="5006129"/>
            <a:ext cx="2445760" cy="1050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5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81311CF0-9EAE-4FAD-B51A-BD57050455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481353"/>
              </p:ext>
            </p:extLst>
          </p:nvPr>
        </p:nvGraphicFramePr>
        <p:xfrm>
          <a:off x="643467" y="869476"/>
          <a:ext cx="10905068" cy="5429324"/>
        </p:xfrm>
        <a:graphic>
          <a:graphicData uri="http://schemas.openxmlformats.org/drawingml/2006/table">
            <a:tbl>
              <a:tblPr firstRow="1" bandRow="1">
                <a:solidFill>
                  <a:schemeClr val="bg1">
                    <a:lumMod val="95000"/>
                  </a:schemeClr>
                </a:solidFill>
                <a:tableStyleId>{5C22544A-7EE6-4342-B048-85BDC9FD1C3A}</a:tableStyleId>
              </a:tblPr>
              <a:tblGrid>
                <a:gridCol w="4638850">
                  <a:extLst>
                    <a:ext uri="{9D8B030D-6E8A-4147-A177-3AD203B41FA5}">
                      <a16:colId xmlns:a16="http://schemas.microsoft.com/office/drawing/2014/main" val="4006188253"/>
                    </a:ext>
                  </a:extLst>
                </a:gridCol>
                <a:gridCol w="2578411">
                  <a:extLst>
                    <a:ext uri="{9D8B030D-6E8A-4147-A177-3AD203B41FA5}">
                      <a16:colId xmlns:a16="http://schemas.microsoft.com/office/drawing/2014/main" val="2499442109"/>
                    </a:ext>
                  </a:extLst>
                </a:gridCol>
                <a:gridCol w="2652340">
                  <a:extLst>
                    <a:ext uri="{9D8B030D-6E8A-4147-A177-3AD203B41FA5}">
                      <a16:colId xmlns:a16="http://schemas.microsoft.com/office/drawing/2014/main" val="1849277110"/>
                    </a:ext>
                  </a:extLst>
                </a:gridCol>
                <a:gridCol w="1035467">
                  <a:extLst>
                    <a:ext uri="{9D8B030D-6E8A-4147-A177-3AD203B41FA5}">
                      <a16:colId xmlns:a16="http://schemas.microsoft.com/office/drawing/2014/main" val="3349902872"/>
                    </a:ext>
                  </a:extLst>
                </a:gridCol>
              </a:tblGrid>
              <a:tr h="558608"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Fond</a:t>
                      </a:r>
                      <a:endParaRPr lang="sk-SK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u="none" strike="noStrike" cap="none" spc="0">
                          <a:solidFill>
                            <a:schemeClr val="bg1"/>
                          </a:solidFill>
                          <a:effectLst/>
                        </a:rPr>
                        <a:t>Celková alokácia </a:t>
                      </a:r>
                      <a:endParaRPr lang="sk-SK" sz="2400" b="0" i="0" u="none" strike="noStrike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Podpora pre MVO</a:t>
                      </a:r>
                      <a:endParaRPr lang="sk-SK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400" b="0" u="none" strike="noStrike" cap="none" spc="0" dirty="0">
                          <a:solidFill>
                            <a:schemeClr val="bg1"/>
                          </a:solidFill>
                          <a:effectLst/>
                        </a:rPr>
                        <a:t>Podiel MVO</a:t>
                      </a:r>
                      <a:endParaRPr lang="sk-SK" sz="2400" b="0" i="0" u="none" strike="noStrike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938422"/>
                  </a:ext>
                </a:extLst>
              </a:tr>
              <a:tr h="741759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Operačný program Kvalita životného prostredia (EŠIF)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2 832 531 290 €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10 286 059 €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0,36%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0401006"/>
                  </a:ext>
                </a:extLst>
              </a:tr>
              <a:tr h="46703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Plán obnovy a odolnosti: Zelená ekonomika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2 103 000 000 €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3 239 247 €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873034"/>
                  </a:ext>
                </a:extLst>
              </a:tr>
              <a:tr h="46703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Envirofond (za roky 2017-2022)</a:t>
                      </a:r>
                      <a:endParaRPr lang="sk-SK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644 259 388 €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2 152 775 €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0,33%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724082"/>
                  </a:ext>
                </a:extLst>
              </a:tr>
              <a:tr h="46703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Projekty LIFE (2014-2020) SPOLU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68 643 827 €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36 240 652 €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52,80%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1076716"/>
                  </a:ext>
                </a:extLst>
              </a:tr>
              <a:tr h="1016484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 SK Klíma (Nórsky finančný mechanizmus + Finančný mechanizmus EHP + Štátny rozpočet SR)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23 960 000 €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1 312 602 €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5,48%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005502"/>
                  </a:ext>
                </a:extLst>
              </a:tr>
              <a:tr h="46703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Spolu</a:t>
                      </a:r>
                      <a:endParaRPr lang="sk-SK" sz="18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5 672 394 505 €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53 231 335 €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0,94%</a:t>
                      </a:r>
                    </a:p>
                  </a:txBody>
                  <a:tcPr marL="6350" marR="6350" marT="6350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57586"/>
                  </a:ext>
                </a:extLst>
              </a:tr>
              <a:tr h="46703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347658"/>
                  </a:ext>
                </a:extLst>
              </a:tr>
              <a:tr h="467033">
                <a:tc>
                  <a:txBody>
                    <a:bodyPr/>
                    <a:lstStyle/>
                    <a:p>
                      <a:pPr algn="ct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Modernizačný fond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3 500 000 000 €</a:t>
                      </a:r>
                      <a:endParaRPr lang="sk-SK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0 €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0,00%</a:t>
                      </a:r>
                      <a:endParaRPr lang="sk-SK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39" marR="9539" marT="137363" marB="0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16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71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C79CF692-57F8-DDC0-89BB-591A0EAA45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8889497"/>
              </p:ext>
            </p:extLst>
          </p:nvPr>
        </p:nvGraphicFramePr>
        <p:xfrm>
          <a:off x="0" y="265670"/>
          <a:ext cx="12192000" cy="6326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35625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4CFA79-88C9-6C3C-EBDA-5CA8E3E3A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Projekty</a:t>
            </a:r>
            <a:r>
              <a:rPr lang="en-US" sz="3600" dirty="0"/>
              <a:t> LIFE (2014-2020)</a:t>
            </a:r>
            <a:br>
              <a:rPr lang="sk-SK" sz="3600" dirty="0"/>
            </a:br>
            <a:r>
              <a:rPr lang="sk-SK" sz="3600" dirty="0"/>
              <a:t>len 1% z financií a z toho MVO podiel </a:t>
            </a:r>
            <a:r>
              <a:rPr lang="sk-SK" sz="3600" u="none" strike="noStrike" cap="none" spc="0" dirty="0">
                <a:solidFill>
                  <a:schemeClr val="tx1"/>
                </a:solidFill>
                <a:effectLst/>
              </a:rPr>
              <a:t>53%</a:t>
            </a:r>
            <a:r>
              <a:rPr lang="sk-SK" sz="3600" dirty="0"/>
              <a:t> </a:t>
            </a:r>
          </a:p>
        </p:txBody>
      </p:sp>
      <p:graphicFrame>
        <p:nvGraphicFramePr>
          <p:cNvPr id="8" name="Zástupný objekt pre obsah 7">
            <a:extLst>
              <a:ext uri="{FF2B5EF4-FFF2-40B4-BE49-F238E27FC236}">
                <a16:creationId xmlns:a16="http://schemas.microsoft.com/office/drawing/2014/main" id="{7D8C9BC0-A2C2-815C-C9E3-1DD4874FC8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7560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693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212310-772C-AA1F-3CBC-FE8AF797F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Projekty</a:t>
            </a:r>
            <a:r>
              <a:rPr lang="en-US" sz="3600" dirty="0"/>
              <a:t> LIFE (2014-2020)</a:t>
            </a:r>
            <a:br>
              <a:rPr lang="sk-SK" sz="3600" dirty="0"/>
            </a:br>
            <a:r>
              <a:rPr lang="sk-SK" sz="3600" dirty="0"/>
              <a:t>len 1% z financií na ochranu životného prostredia</a:t>
            </a:r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B50A97F1-12AD-F041-E0AB-28D81AED15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881401"/>
              </p:ext>
            </p:extLst>
          </p:nvPr>
        </p:nvGraphicFramePr>
        <p:xfrm>
          <a:off x="1038225" y="1902427"/>
          <a:ext cx="10115550" cy="4224689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3713751">
                  <a:extLst>
                    <a:ext uri="{9D8B030D-6E8A-4147-A177-3AD203B41FA5}">
                      <a16:colId xmlns:a16="http://schemas.microsoft.com/office/drawing/2014/main" val="2007026805"/>
                    </a:ext>
                  </a:extLst>
                </a:gridCol>
                <a:gridCol w="3324692">
                  <a:extLst>
                    <a:ext uri="{9D8B030D-6E8A-4147-A177-3AD203B41FA5}">
                      <a16:colId xmlns:a16="http://schemas.microsoft.com/office/drawing/2014/main" val="1545190701"/>
                    </a:ext>
                  </a:extLst>
                </a:gridCol>
                <a:gridCol w="3077107">
                  <a:extLst>
                    <a:ext uri="{9D8B030D-6E8A-4147-A177-3AD203B41FA5}">
                      <a16:colId xmlns:a16="http://schemas.microsoft.com/office/drawing/2014/main" val="2626790311"/>
                    </a:ext>
                  </a:extLst>
                </a:gridCol>
              </a:tblGrid>
              <a:tr h="1205975">
                <a:tc>
                  <a:txBody>
                    <a:bodyPr/>
                    <a:lstStyle/>
                    <a:p>
                      <a:pPr algn="l" fontAlgn="t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b="1" u="none" strike="noStrike" dirty="0">
                          <a:effectLst/>
                        </a:rPr>
                        <a:t>Výška príspevku </a:t>
                      </a:r>
                      <a:br>
                        <a:rPr lang="sk-SK" sz="2000" b="1" u="none" strike="noStrike" dirty="0">
                          <a:effectLst/>
                        </a:rPr>
                      </a:br>
                      <a:r>
                        <a:rPr lang="sk-SK" sz="2000" b="1" u="none" strike="noStrike" dirty="0">
                          <a:effectLst/>
                        </a:rPr>
                        <a:t>zo štátneho rozpočtu  (€)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b="1" u="none" strike="noStrike" dirty="0">
                          <a:effectLst/>
                        </a:rPr>
                        <a:t>Výška príspevku </a:t>
                      </a:r>
                      <a:br>
                        <a:rPr lang="sk-SK" sz="2000" b="1" u="none" strike="noStrike" dirty="0">
                          <a:effectLst/>
                        </a:rPr>
                      </a:br>
                      <a:r>
                        <a:rPr lang="sk-SK" sz="2000" b="1" u="none" strike="noStrike" dirty="0">
                          <a:effectLst/>
                        </a:rPr>
                        <a:t>zo zdrojov EÚ (€)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44073121"/>
                  </a:ext>
                </a:extLst>
              </a:tr>
              <a:tr h="787904">
                <a:tc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>
                          <a:effectLst/>
                        </a:rPr>
                        <a:t>Mimovládne organizácie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10 618 265 €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23 772 384 €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3463182309"/>
                  </a:ext>
                </a:extLst>
              </a:tr>
              <a:tr h="446162">
                <a:tc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Štát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12 698 303 €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  <a:highlight>
                            <a:srgbClr val="00FF00"/>
                          </a:highlight>
                        </a:rPr>
                        <a:t>16 257 744 €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900732416"/>
                  </a:ext>
                </a:extLst>
              </a:tr>
              <a:tr h="446162">
                <a:tc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>
                          <a:effectLst/>
                        </a:rPr>
                        <a:t>Univerzity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1 020 455 €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1 937 060 €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86784440"/>
                  </a:ext>
                </a:extLst>
              </a:tr>
              <a:tr h="446162">
                <a:tc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>
                          <a:effectLst/>
                        </a:rPr>
                        <a:t>Samosprávy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676 844 €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1 309 569 €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471505031"/>
                  </a:ext>
                </a:extLst>
              </a:tr>
              <a:tr h="446162">
                <a:tc>
                  <a:txBody>
                    <a:bodyPr/>
                    <a:lstStyle/>
                    <a:p>
                      <a:pPr algn="ctr" fontAlgn="t"/>
                      <a:r>
                        <a:rPr lang="sk-SK" sz="2000" u="none" strike="noStrike">
                          <a:effectLst/>
                        </a:rPr>
                        <a:t>Distribučné spoločnosti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>
                          <a:effectLst/>
                        </a:rPr>
                        <a:t>328 880 €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u="none" strike="noStrike" dirty="0">
                          <a:effectLst/>
                        </a:rPr>
                        <a:t>24 322 €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999266728"/>
                  </a:ext>
                </a:extLst>
              </a:tr>
              <a:tr h="446162">
                <a:tc>
                  <a:txBody>
                    <a:bodyPr/>
                    <a:lstStyle/>
                    <a:p>
                      <a:pPr algn="ctr" fontAlgn="t"/>
                      <a:r>
                        <a:rPr lang="sk-SK" sz="2000" b="1" u="none" strike="noStrike" dirty="0">
                          <a:effectLst/>
                        </a:rPr>
                        <a:t>Spolu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b="1" u="none" strike="noStrike">
                          <a:effectLst/>
                        </a:rPr>
                        <a:t>25 342 747 €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sk-SK" sz="2000" b="1" u="none" strike="noStrike" dirty="0">
                          <a:effectLst/>
                        </a:rPr>
                        <a:t>43 301 080 €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50" marR="6350" marT="6350" marB="0"/>
                </a:tc>
                <a:extLst>
                  <a:ext uri="{0D108BD9-81ED-4DB2-BD59-A6C34878D82A}">
                    <a16:rowId xmlns:a16="http://schemas.microsoft.com/office/drawing/2014/main" val="10844051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433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C0EE83-5535-BE7B-7D5B-A6B4BF59E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SK </a:t>
            </a:r>
            <a:r>
              <a:rPr lang="en-US" sz="3600" dirty="0" err="1"/>
              <a:t>Klíma</a:t>
            </a:r>
            <a:r>
              <a:rPr lang="en-US" sz="3600" dirty="0"/>
              <a:t> (</a:t>
            </a:r>
            <a:r>
              <a:rPr lang="en-US" sz="3600" dirty="0" err="1"/>
              <a:t>Nórsky</a:t>
            </a:r>
            <a:r>
              <a:rPr lang="en-US" sz="3600" dirty="0"/>
              <a:t> </a:t>
            </a:r>
            <a:r>
              <a:rPr lang="en-US" sz="3600" dirty="0" err="1"/>
              <a:t>finančný</a:t>
            </a:r>
            <a:r>
              <a:rPr lang="en-US" sz="3600" dirty="0"/>
              <a:t> </a:t>
            </a:r>
            <a:r>
              <a:rPr lang="en-US" sz="3600" dirty="0" err="1"/>
              <a:t>mechanizmus</a:t>
            </a:r>
            <a:r>
              <a:rPr lang="en-US" sz="3600" dirty="0"/>
              <a:t> + </a:t>
            </a:r>
            <a:r>
              <a:rPr lang="en-US" sz="3600" dirty="0" err="1"/>
              <a:t>Finančný</a:t>
            </a:r>
            <a:r>
              <a:rPr lang="en-US" sz="3600" dirty="0"/>
              <a:t> </a:t>
            </a:r>
            <a:r>
              <a:rPr lang="en-US" sz="3600" dirty="0" err="1"/>
              <a:t>mechanizmus</a:t>
            </a:r>
            <a:r>
              <a:rPr lang="en-US" sz="3600" dirty="0"/>
              <a:t> EHP + </a:t>
            </a:r>
            <a:r>
              <a:rPr lang="en-US" sz="3600" dirty="0" err="1"/>
              <a:t>Štátny</a:t>
            </a:r>
            <a:r>
              <a:rPr lang="en-US" sz="3600" dirty="0"/>
              <a:t> </a:t>
            </a:r>
            <a:r>
              <a:rPr lang="en-US" sz="3600" dirty="0" err="1"/>
              <a:t>rozpočet</a:t>
            </a:r>
            <a:r>
              <a:rPr lang="en-US" sz="3600" dirty="0"/>
              <a:t> SR)</a:t>
            </a:r>
            <a:br>
              <a:rPr lang="sk-SK" sz="3600" dirty="0"/>
            </a:br>
            <a:r>
              <a:rPr lang="sk-SK" sz="3600" dirty="0"/>
              <a:t>len 1% z financií a z toho MVO podiel </a:t>
            </a:r>
            <a:r>
              <a:rPr lang="sk-SK" sz="3600" u="none" strike="noStrike" cap="none" spc="0" dirty="0">
                <a:solidFill>
                  <a:schemeClr val="tx1"/>
                </a:solidFill>
                <a:effectLst/>
              </a:rPr>
              <a:t>5,5%</a:t>
            </a:r>
            <a:endParaRPr lang="sk-SK" sz="3600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4C669620-1DAF-EF22-ED47-C88643FEBA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02361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920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5163A8-E39D-9A83-CFF0-A6AD8F0B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Operačný</a:t>
            </a:r>
            <a:r>
              <a:rPr lang="en-US" sz="3600" dirty="0"/>
              <a:t> program </a:t>
            </a:r>
            <a:r>
              <a:rPr lang="en-US" sz="3600" dirty="0" err="1"/>
              <a:t>Kvalita</a:t>
            </a:r>
            <a:r>
              <a:rPr lang="en-US" sz="3600" dirty="0"/>
              <a:t> </a:t>
            </a:r>
            <a:r>
              <a:rPr lang="en-US" sz="3600" dirty="0" err="1"/>
              <a:t>životného</a:t>
            </a:r>
            <a:r>
              <a:rPr lang="en-US" sz="3600" dirty="0"/>
              <a:t> </a:t>
            </a:r>
            <a:r>
              <a:rPr lang="en-US" sz="3600" dirty="0" err="1"/>
              <a:t>prostredia</a:t>
            </a:r>
            <a:r>
              <a:rPr lang="en-US" sz="3600" dirty="0"/>
              <a:t> (EŠIF)</a:t>
            </a:r>
            <a:r>
              <a:rPr lang="sk-SK" sz="3600" dirty="0"/>
              <a:t> MVO podiel 0,36%</a:t>
            </a:r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9475854F-C9C7-CB77-758B-E9EDDF4F35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58814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831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E6622B-2EE7-CE69-0D0A-798D5B069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3600" u="none" strike="noStrike" dirty="0">
                <a:effectLst/>
              </a:rPr>
              <a:t>Operačný program </a:t>
            </a:r>
            <a:br>
              <a:rPr lang="sk-SK" sz="3600" u="none" strike="noStrike" dirty="0">
                <a:effectLst/>
              </a:rPr>
            </a:br>
            <a:r>
              <a:rPr lang="sk-SK" sz="3600" u="none" strike="noStrike" dirty="0">
                <a:effectLst/>
              </a:rPr>
              <a:t>Kvalita životného prostredia</a:t>
            </a:r>
            <a:endParaRPr lang="sk-SK" sz="3600" dirty="0"/>
          </a:p>
        </p:txBody>
      </p:sp>
      <p:graphicFrame>
        <p:nvGraphicFramePr>
          <p:cNvPr id="5" name="Zástupný objekt pre obsah 4">
            <a:extLst>
              <a:ext uri="{FF2B5EF4-FFF2-40B4-BE49-F238E27FC236}">
                <a16:creationId xmlns:a16="http://schemas.microsoft.com/office/drawing/2014/main" id="{6905DCE2-CA14-AC64-8323-ED2E985D53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9234433"/>
              </p:ext>
            </p:extLst>
          </p:nvPr>
        </p:nvGraphicFramePr>
        <p:xfrm>
          <a:off x="709021" y="1690688"/>
          <a:ext cx="10773958" cy="4357478"/>
        </p:xfrm>
        <a:graphic>
          <a:graphicData uri="http://schemas.openxmlformats.org/drawingml/2006/table">
            <a:tbl>
              <a:tblPr>
                <a:tableStyleId>{B301B821-A1FF-4177-AEE7-76D212191A09}</a:tableStyleId>
              </a:tblPr>
              <a:tblGrid>
                <a:gridCol w="7208815">
                  <a:extLst>
                    <a:ext uri="{9D8B030D-6E8A-4147-A177-3AD203B41FA5}">
                      <a16:colId xmlns:a16="http://schemas.microsoft.com/office/drawing/2014/main" val="700900096"/>
                    </a:ext>
                  </a:extLst>
                </a:gridCol>
                <a:gridCol w="2057417">
                  <a:extLst>
                    <a:ext uri="{9D8B030D-6E8A-4147-A177-3AD203B41FA5}">
                      <a16:colId xmlns:a16="http://schemas.microsoft.com/office/drawing/2014/main" val="1979946696"/>
                    </a:ext>
                  </a:extLst>
                </a:gridCol>
                <a:gridCol w="1507726">
                  <a:extLst>
                    <a:ext uri="{9D8B030D-6E8A-4147-A177-3AD203B41FA5}">
                      <a16:colId xmlns:a16="http://schemas.microsoft.com/office/drawing/2014/main" val="2221824751"/>
                    </a:ext>
                  </a:extLst>
                </a:gridCol>
              </a:tblGrid>
              <a:tr h="599656"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 dirty="0">
                          <a:effectLst/>
                        </a:rPr>
                        <a:t>Prioritná os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2000" b="1" u="none" strike="noStrike">
                          <a:effectLst/>
                        </a:rPr>
                        <a:t> Podpora Únie (EUR)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472935520"/>
                  </a:ext>
                </a:extLst>
              </a:tr>
              <a:tr h="59965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1. Udržateľné využívanie prírodných zdrojov prostredníctvom rozvoja environmentálnej infraštruktúry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1 151 716 000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3540100326"/>
                  </a:ext>
                </a:extLst>
              </a:tr>
              <a:tr h="59965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</a:rPr>
                        <a:t>2. Adaptácia na nepriaznivé dôsledky zmeny klímy so zameraním na ochranu pred povodňami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123 234 000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3318378126"/>
                  </a:ext>
                </a:extLst>
              </a:tr>
              <a:tr h="59965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>
                          <a:effectLst/>
                        </a:rPr>
                        <a:t>3. Podpora riadenia rizík, riadenia mimoriadnych udalostí a odolnosti proti mimoriadnym udalostiam ovplyvneným zmenou klímy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243 896 216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2541828731"/>
                  </a:ext>
                </a:extLst>
              </a:tr>
              <a:tr h="599656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>
                          <a:effectLst/>
                        </a:rPr>
                        <a:t>4. Energeticky efektívne nízkouhlíkové hospodárstvo vo všetkých sektoroch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787 772 813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164731447"/>
                  </a:ext>
                </a:extLst>
              </a:tr>
              <a:tr h="320581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>
                          <a:effectLst/>
                        </a:rPr>
                        <a:t>5. Technická pomoc</a:t>
                      </a:r>
                      <a:endParaRPr lang="sk-SK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</a:rPr>
                        <a:t>77 000 000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885443400"/>
                  </a:ext>
                </a:extLst>
              </a:tr>
              <a:tr h="320581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6. Podpora pre zmiernenie dôsledkov energetickej krízy - SAFE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448 912 261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3228003852"/>
                  </a:ext>
                </a:extLst>
              </a:tr>
              <a:tr h="320581">
                <a:tc>
                  <a:txBody>
                    <a:bodyPr/>
                    <a:lstStyle/>
                    <a:p>
                      <a:pPr algn="l" fontAlgn="b"/>
                      <a:r>
                        <a:rPr lang="sk-SK" sz="2000" b="1" u="none" strike="noStrike">
                          <a:effectLst/>
                        </a:rPr>
                        <a:t>Spolu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>
                          <a:effectLst/>
                        </a:rPr>
                        <a:t>2 832 531 290</a:t>
                      </a:r>
                      <a:endParaRPr lang="sk-SK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2000" b="1" u="none" strike="noStrike" dirty="0">
                          <a:effectLst/>
                        </a:rPr>
                        <a:t> </a:t>
                      </a:r>
                      <a:endParaRPr lang="sk-SK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87" marR="8587" marT="8587" marB="0" anchor="b"/>
                </a:tc>
                <a:extLst>
                  <a:ext uri="{0D108BD9-81ED-4DB2-BD59-A6C34878D82A}">
                    <a16:rowId xmlns:a16="http://schemas.microsoft.com/office/drawing/2014/main" val="16729921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734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58442-9065-37CB-6BA7-DD8FD8D0C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err="1"/>
              <a:t>Envirofond</a:t>
            </a:r>
            <a:r>
              <a:rPr lang="en-US" sz="3600" dirty="0"/>
              <a:t> (za </a:t>
            </a:r>
            <a:r>
              <a:rPr lang="en-US" sz="3600" dirty="0" err="1"/>
              <a:t>roky</a:t>
            </a:r>
            <a:r>
              <a:rPr lang="en-US" sz="3600" dirty="0"/>
              <a:t> 2017-2022)</a:t>
            </a:r>
            <a:br>
              <a:rPr lang="sk-SK" sz="3600" dirty="0"/>
            </a:br>
            <a:r>
              <a:rPr lang="sk-SK" sz="3600" dirty="0"/>
              <a:t>MVO podiel </a:t>
            </a:r>
            <a:r>
              <a:rPr lang="sk-SK" sz="3600" u="none" strike="noStrike" cap="none" spc="0" dirty="0">
                <a:solidFill>
                  <a:schemeClr val="tx1"/>
                </a:solidFill>
                <a:effectLst/>
              </a:rPr>
              <a:t>0,33%</a:t>
            </a:r>
            <a:endParaRPr lang="sk-SK" sz="3600" dirty="0"/>
          </a:p>
        </p:txBody>
      </p:sp>
      <p:graphicFrame>
        <p:nvGraphicFramePr>
          <p:cNvPr id="4" name="Zástupný objekt pre obsah 3">
            <a:extLst>
              <a:ext uri="{FF2B5EF4-FFF2-40B4-BE49-F238E27FC236}">
                <a16:creationId xmlns:a16="http://schemas.microsoft.com/office/drawing/2014/main" id="{37BB6F4D-71AC-D9B8-91A0-025C7B8A5E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716930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3266907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763</Words>
  <Application>Microsoft Office PowerPoint</Application>
  <PresentationFormat>Širokouhlá</PresentationFormat>
  <Paragraphs>152</Paragraphs>
  <Slides>13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Source Sans Pro</vt:lpstr>
      <vt:lpstr>Times New Roman</vt:lpstr>
      <vt:lpstr>Motív Office</vt:lpstr>
      <vt:lpstr>Fondy EÚ  a podpora pre MVO</vt:lpstr>
      <vt:lpstr>Prezentácia programu PowerPoint</vt:lpstr>
      <vt:lpstr>Prezentácia programu PowerPoint</vt:lpstr>
      <vt:lpstr>Projekty LIFE (2014-2020) len 1% z financií a z toho MVO podiel 53% </vt:lpstr>
      <vt:lpstr>Projekty LIFE (2014-2020) len 1% z financií na ochranu životného prostredia</vt:lpstr>
      <vt:lpstr>SK Klíma (Nórsky finančný mechanizmus + Finančný mechanizmus EHP + Štátny rozpočet SR) len 1% z financií a z toho MVO podiel 5,5%</vt:lpstr>
      <vt:lpstr>Operačný program Kvalita životného prostredia (EŠIF) MVO podiel 0,36%</vt:lpstr>
      <vt:lpstr>Operačný program  Kvalita životného prostredia</vt:lpstr>
      <vt:lpstr>Envirofond (za roky 2017-2022) MVO podiel 0,33%</vt:lpstr>
      <vt:lpstr>Envirofond (za roky 2017-2023) MVO podiel 0,33%</vt:lpstr>
      <vt:lpstr>Plán obnovy a odolnosti: Zelená ekonomika  MVO podiel 0,15%</vt:lpstr>
      <vt:lpstr>Plán obnovy a odolnosti: Zelená ekonomika  MVO podiel 0,15%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Juraj Melichár</dc:creator>
  <cp:lastModifiedBy>Juraj Melichár</cp:lastModifiedBy>
  <cp:revision>10</cp:revision>
  <dcterms:created xsi:type="dcterms:W3CDTF">2025-01-16T16:09:12Z</dcterms:created>
  <dcterms:modified xsi:type="dcterms:W3CDTF">2025-01-17T08:29:57Z</dcterms:modified>
</cp:coreProperties>
</file>